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14"/>
  </p:notesMasterIdLst>
  <p:sldIdLst>
    <p:sldId id="256" r:id="rId3"/>
    <p:sldId id="257" r:id="rId4"/>
    <p:sldId id="2435" r:id="rId5"/>
    <p:sldId id="2448" r:id="rId6"/>
    <p:sldId id="2449" r:id="rId7"/>
    <p:sldId id="2761" r:id="rId8"/>
    <p:sldId id="2444" r:id="rId9"/>
    <p:sldId id="2762" r:id="rId10"/>
    <p:sldId id="2438" r:id="rId11"/>
    <p:sldId id="2443" r:id="rId12"/>
    <p:sldId id="243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7" d="100"/>
          <a:sy n="87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E51E-82CB-4D97-8C11-59BAD6AB5EAC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D0796-52D5-4E68-8E33-44B53F5B6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B34ED-4CDD-41C9-90F7-D768D5559A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B34ED-4CDD-41C9-90F7-D768D5559A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31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D937-DFFC-EB19-0591-74CCC1F7F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BEB0C-5181-D21F-750E-553804475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0FA8A-0B5A-1E41-E355-36449915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A9E7-E193-ECA7-5AE7-4587332A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ED6ED-0570-A5B0-1FE2-37DB7137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4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C72D-E4D7-4230-2345-0B340BE0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306FB-F5FE-7ABE-9B15-D3353682F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18C1-6311-AC88-61D9-EAA11FFD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46A4-8310-1628-3E46-470D7E51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01CB6-492D-B8AF-FBA8-F316B4A0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03943-9BB1-0D15-F61E-AFEEE94EF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D7949-283E-E25F-66B7-D4281237B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307CA-DF91-3FA1-8D90-62AB646C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1E42E-5135-BEF8-916E-AB3A0B99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53DD-86F5-CA19-2123-93A8EBBD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14F6FF-E574-0340-AD3E-E6747297E0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519" y="1262642"/>
            <a:ext cx="11002962" cy="3538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600">
                <a:solidFill>
                  <a:srgbClr val="898989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49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65" y="3013675"/>
            <a:ext cx="10787270" cy="830649"/>
          </a:xfrm>
        </p:spPr>
        <p:txBody>
          <a:bodyPr anchor="ctr"/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3890624"/>
            <a:ext cx="5251450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9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242487" y="683328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500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30B2C-7250-4568-96CF-7E5A34B3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5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86917B65-8F50-454E-AF7E-D53FE2DE8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9878"/>
            <a:ext cx="7406905" cy="6866810"/>
          </a:xfrm>
          <a:custGeom>
            <a:avLst/>
            <a:gdLst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4878432 h 4878432"/>
              <a:gd name="connsiteX14" fmla="*/ 4570834 w 5251939"/>
              <a:gd name="connsiteY14" fmla="*/ 3563909 h 4878432"/>
              <a:gd name="connsiteX15" fmla="*/ 3890895 w 5251939"/>
              <a:gd name="connsiteY15" fmla="*/ 3563909 h 4878432"/>
              <a:gd name="connsiteX16" fmla="*/ 3890895 w 5251939"/>
              <a:gd name="connsiteY16" fmla="*/ 4878432 h 4878432"/>
              <a:gd name="connsiteX17" fmla="*/ 3297114 w 5251939"/>
              <a:gd name="connsiteY17" fmla="*/ 4878432 h 4878432"/>
              <a:gd name="connsiteX18" fmla="*/ 3297114 w 5251939"/>
              <a:gd name="connsiteY18" fmla="*/ 3911406 h 4878432"/>
              <a:gd name="connsiteX19" fmla="*/ 2617175 w 5251939"/>
              <a:gd name="connsiteY19" fmla="*/ 3911406 h 4878432"/>
              <a:gd name="connsiteX20" fmla="*/ 2617175 w 5251939"/>
              <a:gd name="connsiteY20" fmla="*/ 4324451 h 4878432"/>
              <a:gd name="connsiteX21" fmla="*/ 1968893 w 5251939"/>
              <a:gd name="connsiteY21" fmla="*/ 4324451 h 4878432"/>
              <a:gd name="connsiteX22" fmla="*/ 1968893 w 5251939"/>
              <a:gd name="connsiteY22" fmla="*/ 4878432 h 4878432"/>
              <a:gd name="connsiteX23" fmla="*/ 1312985 w 5251939"/>
              <a:gd name="connsiteY23" fmla="*/ 4878432 h 4878432"/>
              <a:gd name="connsiteX24" fmla="*/ 1312985 w 5251939"/>
              <a:gd name="connsiteY24" fmla="*/ 4324451 h 4878432"/>
              <a:gd name="connsiteX25" fmla="*/ 642230 w 5251939"/>
              <a:gd name="connsiteY25" fmla="*/ 4324451 h 4878432"/>
              <a:gd name="connsiteX26" fmla="*/ 642230 w 5251939"/>
              <a:gd name="connsiteY26" fmla="*/ 3624890 h 4878432"/>
              <a:gd name="connsiteX27" fmla="*/ 0 w 5251939"/>
              <a:gd name="connsiteY27" fmla="*/ 3624890 h 4878432"/>
              <a:gd name="connsiteX28" fmla="*/ 0 w 5251939"/>
              <a:gd name="connsiteY28" fmla="*/ 375409 h 4878432"/>
              <a:gd name="connsiteX29" fmla="*/ 633046 w 5251939"/>
              <a:gd name="connsiteY29" fmla="*/ 375409 h 4878432"/>
              <a:gd name="connsiteX30" fmla="*/ 633046 w 5251939"/>
              <a:gd name="connsiteY30" fmla="*/ 1379096 h 4878432"/>
              <a:gd name="connsiteX31" fmla="*/ 1312985 w 5251939"/>
              <a:gd name="connsiteY31" fmla="*/ 1379096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3563909 h 4878432"/>
              <a:gd name="connsiteX14" fmla="*/ 3890895 w 5251939"/>
              <a:gd name="connsiteY14" fmla="*/ 3563909 h 4878432"/>
              <a:gd name="connsiteX15" fmla="*/ 3890895 w 5251939"/>
              <a:gd name="connsiteY15" fmla="*/ 4878432 h 4878432"/>
              <a:gd name="connsiteX16" fmla="*/ 3297114 w 5251939"/>
              <a:gd name="connsiteY16" fmla="*/ 4878432 h 4878432"/>
              <a:gd name="connsiteX17" fmla="*/ 3297114 w 5251939"/>
              <a:gd name="connsiteY17" fmla="*/ 3911406 h 4878432"/>
              <a:gd name="connsiteX18" fmla="*/ 2617175 w 5251939"/>
              <a:gd name="connsiteY18" fmla="*/ 3911406 h 4878432"/>
              <a:gd name="connsiteX19" fmla="*/ 2617175 w 5251939"/>
              <a:gd name="connsiteY19" fmla="*/ 4324451 h 4878432"/>
              <a:gd name="connsiteX20" fmla="*/ 1968893 w 5251939"/>
              <a:gd name="connsiteY20" fmla="*/ 4324451 h 4878432"/>
              <a:gd name="connsiteX21" fmla="*/ 1968893 w 5251939"/>
              <a:gd name="connsiteY21" fmla="*/ 4878432 h 4878432"/>
              <a:gd name="connsiteX22" fmla="*/ 1312985 w 5251939"/>
              <a:gd name="connsiteY22" fmla="*/ 4878432 h 4878432"/>
              <a:gd name="connsiteX23" fmla="*/ 1312985 w 5251939"/>
              <a:gd name="connsiteY23" fmla="*/ 4324451 h 4878432"/>
              <a:gd name="connsiteX24" fmla="*/ 642230 w 5251939"/>
              <a:gd name="connsiteY24" fmla="*/ 4324451 h 4878432"/>
              <a:gd name="connsiteX25" fmla="*/ 642230 w 5251939"/>
              <a:gd name="connsiteY25" fmla="*/ 3624890 h 4878432"/>
              <a:gd name="connsiteX26" fmla="*/ 0 w 5251939"/>
              <a:gd name="connsiteY26" fmla="*/ 3624890 h 4878432"/>
              <a:gd name="connsiteX27" fmla="*/ 0 w 5251939"/>
              <a:gd name="connsiteY27" fmla="*/ 375409 h 4878432"/>
              <a:gd name="connsiteX28" fmla="*/ 633046 w 5251939"/>
              <a:gd name="connsiteY28" fmla="*/ 375409 h 4878432"/>
              <a:gd name="connsiteX29" fmla="*/ 633046 w 5251939"/>
              <a:gd name="connsiteY29" fmla="*/ 1379096 h 4878432"/>
              <a:gd name="connsiteX30" fmla="*/ 1312985 w 5251939"/>
              <a:gd name="connsiteY30" fmla="*/ 1379096 h 4878432"/>
              <a:gd name="connsiteX31" fmla="*/ 1312985 w 5251939"/>
              <a:gd name="connsiteY31" fmla="*/ 0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0834 w 5251939"/>
              <a:gd name="connsiteY12" fmla="*/ 3563909 h 4878432"/>
              <a:gd name="connsiteX13" fmla="*/ 3890895 w 5251939"/>
              <a:gd name="connsiteY13" fmla="*/ 3563909 h 4878432"/>
              <a:gd name="connsiteX14" fmla="*/ 3890895 w 5251939"/>
              <a:gd name="connsiteY14" fmla="*/ 4878432 h 4878432"/>
              <a:gd name="connsiteX15" fmla="*/ 3297114 w 5251939"/>
              <a:gd name="connsiteY15" fmla="*/ 4878432 h 4878432"/>
              <a:gd name="connsiteX16" fmla="*/ 3297114 w 5251939"/>
              <a:gd name="connsiteY16" fmla="*/ 3911406 h 4878432"/>
              <a:gd name="connsiteX17" fmla="*/ 2617175 w 5251939"/>
              <a:gd name="connsiteY17" fmla="*/ 3911406 h 4878432"/>
              <a:gd name="connsiteX18" fmla="*/ 2617175 w 5251939"/>
              <a:gd name="connsiteY18" fmla="*/ 4324451 h 4878432"/>
              <a:gd name="connsiteX19" fmla="*/ 1968893 w 5251939"/>
              <a:gd name="connsiteY19" fmla="*/ 4324451 h 4878432"/>
              <a:gd name="connsiteX20" fmla="*/ 1968893 w 5251939"/>
              <a:gd name="connsiteY20" fmla="*/ 4878432 h 4878432"/>
              <a:gd name="connsiteX21" fmla="*/ 1312985 w 5251939"/>
              <a:gd name="connsiteY21" fmla="*/ 4878432 h 4878432"/>
              <a:gd name="connsiteX22" fmla="*/ 1312985 w 5251939"/>
              <a:gd name="connsiteY22" fmla="*/ 4324451 h 4878432"/>
              <a:gd name="connsiteX23" fmla="*/ 642230 w 5251939"/>
              <a:gd name="connsiteY23" fmla="*/ 4324451 h 4878432"/>
              <a:gd name="connsiteX24" fmla="*/ 642230 w 5251939"/>
              <a:gd name="connsiteY24" fmla="*/ 3624890 h 4878432"/>
              <a:gd name="connsiteX25" fmla="*/ 0 w 5251939"/>
              <a:gd name="connsiteY25" fmla="*/ 3624890 h 4878432"/>
              <a:gd name="connsiteX26" fmla="*/ 0 w 5251939"/>
              <a:gd name="connsiteY26" fmla="*/ 375409 h 4878432"/>
              <a:gd name="connsiteX27" fmla="*/ 633046 w 5251939"/>
              <a:gd name="connsiteY27" fmla="*/ 375409 h 4878432"/>
              <a:gd name="connsiteX28" fmla="*/ 633046 w 5251939"/>
              <a:gd name="connsiteY28" fmla="*/ 1379096 h 4878432"/>
              <a:gd name="connsiteX29" fmla="*/ 1312985 w 5251939"/>
              <a:gd name="connsiteY29" fmla="*/ 1379096 h 4878432"/>
              <a:gd name="connsiteX30" fmla="*/ 1312985 w 5251939"/>
              <a:gd name="connsiteY30" fmla="*/ 0 h 48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51939" h="4878432">
                <a:moveTo>
                  <a:pt x="1312985" y="0"/>
                </a:moveTo>
                <a:lnTo>
                  <a:pt x="1975340" y="0"/>
                </a:lnTo>
                <a:lnTo>
                  <a:pt x="1975340" y="982231"/>
                </a:lnTo>
                <a:lnTo>
                  <a:pt x="2648832" y="982231"/>
                </a:lnTo>
                <a:lnTo>
                  <a:pt x="2648832" y="1148083"/>
                </a:lnTo>
                <a:lnTo>
                  <a:pt x="3328771" y="1148083"/>
                </a:lnTo>
                <a:lnTo>
                  <a:pt x="3328771" y="0"/>
                </a:lnTo>
                <a:lnTo>
                  <a:pt x="4572000" y="0"/>
                </a:lnTo>
                <a:lnTo>
                  <a:pt x="4572000" y="1000460"/>
                </a:lnTo>
                <a:lnTo>
                  <a:pt x="5251939" y="1000460"/>
                </a:lnTo>
                <a:lnTo>
                  <a:pt x="5251939" y="4279967"/>
                </a:lnTo>
                <a:lnTo>
                  <a:pt x="4572000" y="4279967"/>
                </a:lnTo>
                <a:cubicBezTo>
                  <a:pt x="4571611" y="4041281"/>
                  <a:pt x="4571223" y="3802595"/>
                  <a:pt x="4570834" y="3563909"/>
                </a:cubicBezTo>
                <a:lnTo>
                  <a:pt x="3890895" y="3563909"/>
                </a:lnTo>
                <a:lnTo>
                  <a:pt x="3890895" y="4878432"/>
                </a:lnTo>
                <a:lnTo>
                  <a:pt x="3297114" y="4878432"/>
                </a:lnTo>
                <a:lnTo>
                  <a:pt x="3297114" y="3911406"/>
                </a:lnTo>
                <a:lnTo>
                  <a:pt x="2617175" y="3911406"/>
                </a:lnTo>
                <a:lnTo>
                  <a:pt x="2617175" y="4324451"/>
                </a:lnTo>
                <a:lnTo>
                  <a:pt x="1968893" y="4324451"/>
                </a:lnTo>
                <a:lnTo>
                  <a:pt x="1968893" y="4878432"/>
                </a:lnTo>
                <a:lnTo>
                  <a:pt x="1312985" y="4878432"/>
                </a:lnTo>
                <a:lnTo>
                  <a:pt x="1312985" y="4324451"/>
                </a:lnTo>
                <a:lnTo>
                  <a:pt x="642230" y="4324451"/>
                </a:lnTo>
                <a:lnTo>
                  <a:pt x="642230" y="3624890"/>
                </a:lnTo>
                <a:lnTo>
                  <a:pt x="0" y="3624890"/>
                </a:lnTo>
                <a:lnTo>
                  <a:pt x="0" y="375409"/>
                </a:lnTo>
                <a:lnTo>
                  <a:pt x="633046" y="375409"/>
                </a:lnTo>
                <a:lnTo>
                  <a:pt x="633046" y="1379096"/>
                </a:lnTo>
                <a:lnTo>
                  <a:pt x="1312985" y="1379096"/>
                </a:lnTo>
                <a:lnTo>
                  <a:pt x="1312985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5065C5E-8027-4266-B6BE-BA117C6F7A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1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F64841-5495-4B23-A74E-409C28CB7AC1}"/>
              </a:ext>
            </a:extLst>
          </p:cNvPr>
          <p:cNvSpPr/>
          <p:nvPr userDrawn="1"/>
        </p:nvSpPr>
        <p:spPr>
          <a:xfrm>
            <a:off x="7415213" y="0"/>
            <a:ext cx="4776787" cy="6846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anchor="ctr">
            <a:no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83349C3-B089-45CF-9643-0D25E70966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7415213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D247BC-E419-4355-8738-B9CE5CA1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hape 61">
            <a:extLst>
              <a:ext uri="{FF2B5EF4-FFF2-40B4-BE49-F238E27FC236}">
                <a16:creationId xmlns:a16="http://schemas.microsoft.com/office/drawing/2014/main" id="{649B49FF-0FAA-4E6C-820C-B1F434911FDC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4777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754" y="365125"/>
            <a:ext cx="6043246" cy="573989"/>
          </a:xfrm>
        </p:spPr>
        <p:txBody>
          <a:bodyPr anchor="ctr">
            <a:noAutofit/>
          </a:bodyPr>
          <a:lstStyle>
            <a:lvl1pPr algn="l">
              <a:defRPr sz="3600" spc="3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46363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67754" y="1003687"/>
            <a:ext cx="6043246" cy="365125"/>
          </a:xfrm>
        </p:spPr>
        <p:txBody>
          <a:bodyPr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91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4689" y="5038489"/>
            <a:ext cx="5933872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94348-3BFC-4B39-9C3B-628E777B98F4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1517515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1517515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1517515" y="0"/>
                </a:moveTo>
                <a:lnTo>
                  <a:pt x="6107906" y="0"/>
                </a:lnTo>
                <a:lnTo>
                  <a:pt x="4593309" y="6848272"/>
                </a:lnTo>
                <a:lnTo>
                  <a:pt x="0" y="6858000"/>
                </a:lnTo>
                <a:lnTo>
                  <a:pt x="1517515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689" y="1546699"/>
            <a:ext cx="5933872" cy="3491790"/>
          </a:xfrm>
        </p:spPr>
        <p:txBody>
          <a:bodyPr anchor="ctr"/>
          <a:lstStyle>
            <a:lvl1pPr algn="ctr">
              <a:defRPr sz="6000" b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1781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6134-F6FB-16D6-072B-BDD67478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0EEC-861A-7E03-B9E3-1D1905438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9544-A904-681B-A54C-8E897E62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4DF17-B8D9-4760-F181-B75CC729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5F1B-2FEC-1F74-782D-C2EB9CC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99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B66B20-A484-4A16-A015-2118F9AF2101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0" y="0"/>
                </a:moveTo>
                <a:lnTo>
                  <a:pt x="6107906" y="0"/>
                </a:lnTo>
                <a:lnTo>
                  <a:pt x="4233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38892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24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91F3-AE43-4DDA-AB24-49CF8796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1827972"/>
            <a:ext cx="5157787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648F6-CDB4-4032-9F98-6ED11F9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2342356"/>
            <a:ext cx="5157787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F648F-0299-4352-914D-9ACEEF6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1827972"/>
            <a:ext cx="5183188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15A19-FA39-4BD0-87C2-8DA3B8C58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2342356"/>
            <a:ext cx="5183188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813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178DD2-BCD4-4E9E-8EAA-0A3AB74C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519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B7D881D-13DE-4377-AA74-0EBFD9C9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881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218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8C1683-B5FA-422D-82FD-3E04C0D0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0552"/>
            <a:ext cx="3932237" cy="338843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332CC6-AF18-49EE-9933-50E3E93F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01277"/>
            <a:ext cx="6565106" cy="5059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008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3C3E625-3996-4407-8E4D-475EF610D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4980"/>
            <a:ext cx="3932237" cy="34840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87E45D5-103F-4407-822F-E7FAE02D6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1277"/>
            <a:ext cx="6565106" cy="5059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69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0C003-2795-4473-BA28-C10CB4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626D5-ACB5-4E77-B485-5F611FBC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7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712C6-2A37-4F08-AF12-D70F8C80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31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41F2-3A94-DCA4-8A5C-4178B3EC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FBE97-6F81-381E-5352-2A6DCC95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5959D-0392-A894-EB17-40CE7499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56FD-DBA2-48AE-054D-39430034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C2A0-E1A8-E8F6-7825-8672F5BA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99D-4A62-CFF6-1D8E-3681B13A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AB65-5335-92F0-4F99-F79B70CC4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8A7D2-BC68-CC4C-582B-21AAB23D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84E8-E519-D79B-41FF-C5D6B890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45E83-C20C-EEBC-6196-E5E6016C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C07F4-92FB-CFD5-8DF7-D09F75C2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AB4E-920D-C448-37D8-0C13FEE8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C00F1-4BEA-56EE-F09F-54DEBB8E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2B138-F7B8-14CB-86D4-BB3C83EA7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D5BED-4CAD-C8DA-C29D-3F91C8229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F4988-327A-6D80-D48B-2BA6E0233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F9281-CED9-649D-7C59-5B7A753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3942B-CCE0-AE36-D98E-09604774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9496A-C812-BB5F-F97C-E868BBD0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1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0F3B-B2A9-443B-D2C3-95751C61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3E767-208F-4821-2BE6-853DFDCF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9984E-D66E-926F-F852-E54C90F3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F34F9-9469-CFA0-2F3D-613F8BCF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200BC-1AB5-B509-0165-3F08D096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5F485-0A05-2507-ACF6-A0ECE7ED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B8137-6C8C-75DC-595A-5F86DA9A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789B-2EE5-C613-F286-D1607298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62183-AA84-8F05-4A4A-7D29B2A4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D217F-F0D0-C0B3-6251-113D7C994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2ED75-1DD6-CEF6-707A-AE3F6F78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583A2-DBED-50BE-3CD2-C6038E71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83CFA-163B-8376-010E-43EDA5C4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707F-117F-8908-E0F1-6AAF8A94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723C1-ABEA-9491-D622-76B304C71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1DE3-92FA-0475-846A-DD79B219A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3F3B3-A05D-1925-D12D-34E1040A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987BC-8A00-42D6-FBC2-23EB9822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83CD0-2A64-1CDE-A748-AB6E23FD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2B63B-3E3D-051D-7044-E4DABA07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7D6C-85A4-35AA-9C6E-B9F69620E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93F3-FF8C-0535-FC39-1EBC5581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E895D-0C85-C42A-6BE3-D29B7BE8C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19C1-ED0D-0483-16FB-93C4028EC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hape 61">
            <a:extLst>
              <a:ext uri="{FF2B5EF4-FFF2-40B4-BE49-F238E27FC236}">
                <a16:creationId xmlns:a16="http://schemas.microsoft.com/office/drawing/2014/main" id="{0A2ACE11-44E0-44ED-AA10-CB0B57204E89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en-US" sz="2400" b="1" kern="120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en-US" sz="2400" b="1" i="0" spc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554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ning Talks&#10;Monday, November 14 at 2pm">
            <a:extLst>
              <a:ext uri="{FF2B5EF4-FFF2-40B4-BE49-F238E27FC236}">
                <a16:creationId xmlns:a16="http://schemas.microsoft.com/office/drawing/2014/main" id="{30EB2A59-EAFA-3AE6-84F9-8B41F619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91375" y="0"/>
            <a:ext cx="4199467" cy="1438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920C0-10F4-4ECD-BDF3-CE993B7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390" y="-150082"/>
            <a:ext cx="4256616" cy="173830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Instagration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Anomie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ECE93-E421-44F1-985C-2713EECA487F}"/>
              </a:ext>
            </a:extLst>
          </p:cNvPr>
          <p:cNvSpPr txBox="1"/>
          <p:nvPr/>
        </p:nvSpPr>
        <p:spPr>
          <a:xfrm>
            <a:off x="6934199" y="1588225"/>
            <a:ext cx="50329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as telos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Postman (1995) on “god of technology”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some users, tech promises to relieve anomie, but actually ends up worsening 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offers feeling of connection, but produces greater feelings of isolation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is not social integration!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Image result for the scream">
            <a:extLst>
              <a:ext uri="{FF2B5EF4-FFF2-40B4-BE49-F238E27FC236}">
                <a16:creationId xmlns:a16="http://schemas.microsoft.com/office/drawing/2014/main" id="{90C18DA1-7082-4AD2-A2E7-AC38CBBF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" y="0"/>
            <a:ext cx="5383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9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icture placeholder">
            <a:extLst>
              <a:ext uri="{FF2B5EF4-FFF2-40B4-BE49-F238E27FC236}">
                <a16:creationId xmlns:a16="http://schemas.microsoft.com/office/drawing/2014/main" id="{4D593114-653B-4F83-A72F-17932C0805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F9DAD-F6B0-4ECC-8632-4B5E05098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-2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901880"/>
            <a:ext cx="10787270" cy="8306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62C97B6-F2B5-4806-AB83-0CC32DF096AE}"/>
              </a:ext>
            </a:extLst>
          </p:cNvPr>
          <p:cNvSpPr txBox="1">
            <a:spLocks/>
          </p:cNvSpPr>
          <p:nvPr/>
        </p:nvSpPr>
        <p:spPr>
          <a:xfrm>
            <a:off x="4392427" y="3149773"/>
            <a:ext cx="3745555" cy="5584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Gill Sans" panose="020B0502020104020203" pitchFamily="34" charset="-79"/>
              </a:rPr>
              <a:t>Dr. Justin Nelson, Sociology</a:t>
            </a:r>
          </a:p>
        </p:txBody>
      </p:sp>
      <p:pic>
        <p:nvPicPr>
          <p:cNvPr id="12" name="Graphic 11" descr="Envelope" title="Icon Presenter Email">
            <a:extLst>
              <a:ext uri="{FF2B5EF4-FFF2-40B4-BE49-F238E27FC236}">
                <a16:creationId xmlns:a16="http://schemas.microsoft.com/office/drawing/2014/main" id="{DA1E1FC6-9F80-4CAF-ACF2-AB062937A4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74795" y="4012786"/>
            <a:ext cx="558449" cy="558449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E0127FD3-DBF1-49D0-8E40-2DB72E1AEC7C}"/>
              </a:ext>
            </a:extLst>
          </p:cNvPr>
          <p:cNvSpPr txBox="1">
            <a:spLocks/>
          </p:cNvSpPr>
          <p:nvPr/>
        </p:nvSpPr>
        <p:spPr>
          <a:xfrm>
            <a:off x="4681986" y="4114417"/>
            <a:ext cx="3166436" cy="3551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Gill Sans Light" panose="020B0302020104020203" pitchFamily="34" charset="-79"/>
              </a:rPr>
              <a:t>nelsonj@campbell.edu</a:t>
            </a:r>
          </a:p>
        </p:txBody>
      </p:sp>
      <p:pic>
        <p:nvPicPr>
          <p:cNvPr id="17" name="Graphic 16" descr="User" title="Icon - Presenter Name">
            <a:extLst>
              <a:ext uri="{FF2B5EF4-FFF2-40B4-BE49-F238E27FC236}">
                <a16:creationId xmlns:a16="http://schemas.microsoft.com/office/drawing/2014/main" id="{DF19FE61-9766-4B42-B3FE-6B25E2345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95571" y="3149774"/>
            <a:ext cx="558449" cy="5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. Justin Nelson, Sociology&#10;">
            <a:extLst>
              <a:ext uri="{FF2B5EF4-FFF2-40B4-BE49-F238E27FC236}">
                <a16:creationId xmlns:a16="http://schemas.microsoft.com/office/drawing/2014/main" id="{9AA073A5-64AF-2E8B-6C80-6EB0F0C7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8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bstract Building">
            <a:extLst>
              <a:ext uri="{FF2B5EF4-FFF2-40B4-BE49-F238E27FC236}">
                <a16:creationId xmlns:a16="http://schemas.microsoft.com/office/drawing/2014/main" id="{CE10ABE1-BE78-4DEC-9C0A-46282D549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F9DAD-F6B0-4ECC-8632-4B5E05098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0" y="1518076"/>
            <a:ext cx="11361817" cy="8306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Understanding Technological Device Addiction in America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7786" y="3569110"/>
            <a:ext cx="9036423" cy="3288890"/>
          </a:xfrm>
        </p:spPr>
        <p:txBody>
          <a:bodyPr>
            <a:normAutofit fontScale="85000" lnSpcReduction="20000"/>
          </a:bodyPr>
          <a:lstStyle/>
          <a:p>
            <a:endParaRPr lang="en-US" sz="3300" b="1" dirty="0"/>
          </a:p>
          <a:p>
            <a:r>
              <a:rPr lang="en-US" sz="3900" b="1" dirty="0"/>
              <a:t>Dr. Justin Nelson</a:t>
            </a:r>
          </a:p>
          <a:p>
            <a:r>
              <a:rPr lang="en-US" sz="3900" b="1" dirty="0"/>
              <a:t>Sociology</a:t>
            </a:r>
          </a:p>
          <a:p>
            <a:endParaRPr lang="en-US" sz="3200" b="1" dirty="0"/>
          </a:p>
          <a:p>
            <a:r>
              <a:rPr lang="en-US" sz="2600" b="1" dirty="0"/>
              <a:t>Wiggins Memorial Library</a:t>
            </a:r>
          </a:p>
          <a:p>
            <a:r>
              <a:rPr lang="en-US" sz="2600" b="1" dirty="0"/>
              <a:t>Lightning Talks</a:t>
            </a:r>
          </a:p>
          <a:p>
            <a:r>
              <a:rPr lang="en-US" sz="2600" b="1" dirty="0"/>
              <a:t>Fall 2022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4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ptop Cafe" title="Laptop Cafe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1068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What Do I Study?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064030"/>
            <a:ext cx="6119446" cy="5769398"/>
          </a:xfrm>
        </p:spPr>
        <p:txBody>
          <a:bodyPr>
            <a:normAutofit lnSpcReduction="10000"/>
          </a:bodyPr>
          <a:lstStyle/>
          <a:p>
            <a:r>
              <a:rPr lang="en-US" sz="2000" b="1" i="1" dirty="0"/>
              <a:t>How prevalent is technological device addiction in the broader adult population in the U.S.?</a:t>
            </a:r>
          </a:p>
          <a:p>
            <a:pPr marL="0" indent="0">
              <a:buNone/>
            </a:pPr>
            <a:endParaRPr lang="en-US" sz="2000" b="1" i="1" dirty="0"/>
          </a:p>
          <a:p>
            <a:r>
              <a:rPr lang="en-US" sz="2000" b="1" i="1" dirty="0"/>
              <a:t>What social and demographic variables are related to technological device addiction?</a:t>
            </a:r>
            <a:br>
              <a:rPr lang="en-US" sz="2000" b="1" i="1" dirty="0"/>
            </a:br>
            <a:endParaRPr lang="en-US" sz="2000" b="1" i="1" dirty="0"/>
          </a:p>
          <a:p>
            <a:r>
              <a:rPr lang="en-US" sz="2000" b="1" i="1" dirty="0"/>
              <a:t>What is the relationship between meaning-seeking and technological device addiction?</a:t>
            </a:r>
            <a:br>
              <a:rPr lang="en-US" sz="2000" b="1" i="1" dirty="0"/>
            </a:br>
            <a:endParaRPr lang="en-US" sz="2000" b="1" i="1" dirty="0"/>
          </a:p>
          <a:p>
            <a:r>
              <a:rPr lang="en-US" sz="2000" b="1" i="1" dirty="0"/>
              <a:t>What is the relationship between technological device addiction and social integration?  How do the tech-addicted feel about their social relationships?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ptop Cafe" title="Laptop Cafe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1068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How Do I Study It?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064030"/>
            <a:ext cx="6119446" cy="5769398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Secondary Data Analysis / Survey Research</a:t>
            </a:r>
          </a:p>
          <a:p>
            <a:pPr lvl="1"/>
            <a:r>
              <a:rPr lang="en-US" sz="2200" b="1" dirty="0"/>
              <a:t>Baylor Religion Survey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Key Questions / Variables:</a:t>
            </a:r>
          </a:p>
          <a:p>
            <a:pPr lvl="1">
              <a:lnSpc>
                <a:spcPct val="100000"/>
              </a:lnSpc>
            </a:pPr>
            <a:r>
              <a:rPr lang="en-US" sz="1800" b="1" u="sng" dirty="0"/>
              <a:t>Tech Addiction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I feel addicted to the technological devices I have.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I would panic if my phone suddenly stopped working.</a:t>
            </a:r>
          </a:p>
          <a:p>
            <a:pPr lvl="1">
              <a:lnSpc>
                <a:spcPct val="100000"/>
              </a:lnSpc>
            </a:pPr>
            <a:r>
              <a:rPr lang="en-US" sz="1800" b="1" u="sng" dirty="0"/>
              <a:t>Social and Demographic Variables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Education, Work Status, Gender, Social Media Use, etc.</a:t>
            </a:r>
          </a:p>
          <a:p>
            <a:pPr lvl="1">
              <a:lnSpc>
                <a:spcPct val="100000"/>
              </a:lnSpc>
            </a:pPr>
            <a:r>
              <a:rPr lang="en-US" sz="1800" b="1" u="sng" dirty="0"/>
              <a:t>Meaning in Life Questions (Steger, 2006)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I am seeking something meaningful in my life. 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I have found a satisfying life purpose.</a:t>
            </a:r>
          </a:p>
          <a:p>
            <a:pPr lvl="1">
              <a:lnSpc>
                <a:spcPct val="100000"/>
              </a:lnSpc>
            </a:pPr>
            <a:r>
              <a:rPr lang="en-US" sz="1800" b="1" u="sng" dirty="0"/>
              <a:t>Social and Felt Integration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Family Closeness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Friends Closeness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People Dislike Me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Missed Out on Fun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Feel Important to Others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Feel Helpless</a:t>
            </a:r>
          </a:p>
          <a:p>
            <a:pPr lvl="1"/>
            <a:endParaRPr lang="en-US" sz="2200" b="1" dirty="0"/>
          </a:p>
          <a:p>
            <a:pPr lvl="1"/>
            <a:endParaRPr lang="en-US" sz="2200" b="1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ptop Cafe" title="Laptop Cafe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1068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What Have I found?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064030"/>
            <a:ext cx="6119446" cy="576939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“Who’s an </a:t>
            </a:r>
            <a:r>
              <a:rPr lang="en-US" sz="1800" b="1" dirty="0" err="1"/>
              <a:t>iAddict</a:t>
            </a:r>
            <a:r>
              <a:rPr lang="en-US" sz="1800" b="1" dirty="0"/>
              <a:t>?: A Sociodemographic Exploration of Device Addiction Among American Adults.” </a:t>
            </a:r>
            <a:r>
              <a:rPr lang="en-US" sz="1800" b="1" i="1" dirty="0"/>
              <a:t>Social Science Quarterly.</a:t>
            </a:r>
            <a:endParaRPr lang="en-US" sz="1800" b="1" dirty="0"/>
          </a:p>
          <a:p>
            <a:r>
              <a:rPr lang="en-US" dirty="0"/>
              <a:t>Roughly </a:t>
            </a:r>
            <a:r>
              <a:rPr lang="en-US" b="1" dirty="0"/>
              <a:t>one-fourth of American adults self-report tech addiction</a:t>
            </a:r>
            <a:r>
              <a:rPr lang="en-US" dirty="0"/>
              <a:t>, which is correlated with increased </a:t>
            </a:r>
            <a:r>
              <a:rPr lang="en-US" b="1" dirty="0"/>
              <a:t>education, employment, and social media use </a:t>
            </a:r>
            <a:r>
              <a:rPr lang="en-US" dirty="0"/>
              <a:t>(Nelson and Pieper, 2020).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“‘Maladies of Infinite Aspiration’: Smartphones, Meaning-Seeking, and </a:t>
            </a:r>
            <a:r>
              <a:rPr lang="en-US" sz="1800" b="1" dirty="0" err="1"/>
              <a:t>Anomigenesis</a:t>
            </a:r>
            <a:r>
              <a:rPr lang="en-US" sz="1800" b="1" dirty="0"/>
              <a:t>.” </a:t>
            </a:r>
            <a:r>
              <a:rPr lang="en-US" sz="1800" b="1" i="1" dirty="0"/>
              <a:t>Sociological Perspectives.</a:t>
            </a:r>
            <a:endParaRPr lang="en-US" sz="1800" b="1" dirty="0"/>
          </a:p>
          <a:p>
            <a:r>
              <a:rPr lang="en-US" b="1" dirty="0"/>
              <a:t>Seeking meaning in one’s life </a:t>
            </a:r>
            <a:r>
              <a:rPr lang="en-US" dirty="0"/>
              <a:t>is positively correlated with reports of smartphone attachment (Nelson and Pieper, 2022).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“Integration or ‘</a:t>
            </a:r>
            <a:r>
              <a:rPr lang="en-US" sz="1800" b="1" dirty="0" err="1"/>
              <a:t>Instagration</a:t>
            </a:r>
            <a:r>
              <a:rPr lang="en-US" sz="1800" b="1" dirty="0"/>
              <a:t>’: A Closer Look at Connection in the Digital Age.” </a:t>
            </a:r>
            <a:r>
              <a:rPr lang="en-US" sz="1800" b="1" i="1" dirty="0"/>
              <a:t>In progress.</a:t>
            </a:r>
            <a:endParaRPr lang="en-US" sz="1800" b="1" dirty="0"/>
          </a:p>
          <a:p>
            <a:r>
              <a:rPr lang="en-US" dirty="0"/>
              <a:t>Tech-addicted people </a:t>
            </a:r>
            <a:r>
              <a:rPr lang="en-US" b="1" dirty="0"/>
              <a:t>feel less close to their friends </a:t>
            </a:r>
            <a:r>
              <a:rPr lang="en-US" dirty="0"/>
              <a:t>and are </a:t>
            </a:r>
            <a:r>
              <a:rPr lang="en-US" b="1" dirty="0"/>
              <a:t>more likely to report fear of missing out </a:t>
            </a:r>
            <a:r>
              <a:rPr lang="en-US" dirty="0"/>
              <a:t>and </a:t>
            </a:r>
            <a:r>
              <a:rPr lang="en-US" b="1" dirty="0"/>
              <a:t>feeling like people dislike them</a:t>
            </a:r>
            <a:r>
              <a:rPr lang="en-US" dirty="0"/>
              <a:t> (Nelson and Pieper, in progress).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D9D4D3-2561-42B3-AABD-626590A856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925"/>
            <a:ext cx="5995093" cy="6858000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19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709" y="1596854"/>
            <a:ext cx="5690291" cy="16612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Digital Durkheim</a:t>
            </a:r>
          </a:p>
        </p:txBody>
      </p:sp>
      <p:sp>
        <p:nvSpPr>
          <p:cNvPr id="2094" name="Slide Number Placehold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mage result for durkheim">
            <a:extLst>
              <a:ext uri="{FF2B5EF4-FFF2-40B4-BE49-F238E27FC236}">
                <a16:creationId xmlns:a16="http://schemas.microsoft.com/office/drawing/2014/main" id="{52AD75C6-B84C-4D1E-B3D0-5C44D603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18000" pressure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-162654"/>
            <a:ext cx="4389168" cy="718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33A7F7B-51C5-4868-B9B8-4888A25ED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819" y="3759914"/>
            <a:ext cx="5389356" cy="2593261"/>
          </a:xfrm>
        </p:spPr>
        <p:txBody>
          <a:bodyPr>
            <a:normAutofit/>
          </a:bodyPr>
          <a:lstStyle/>
          <a:p>
            <a:r>
              <a:rPr lang="en-US" dirty="0"/>
              <a:t>New media</a:t>
            </a:r>
          </a:p>
          <a:p>
            <a:endParaRPr lang="en-US" dirty="0"/>
          </a:p>
          <a:p>
            <a:r>
              <a:rPr lang="en-US" dirty="0"/>
              <a:t>		Old problems</a:t>
            </a:r>
          </a:p>
        </p:txBody>
      </p:sp>
    </p:spTree>
    <p:extLst>
      <p:ext uri="{BB962C8B-B14F-4D97-AF65-F5344CB8AC3E}">
        <p14:creationId xmlns:p14="http://schemas.microsoft.com/office/powerpoint/2010/main" val="367192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Coding&#10;">
            <a:extLst>
              <a:ext uri="{FF2B5EF4-FFF2-40B4-BE49-F238E27FC236}">
                <a16:creationId xmlns:a16="http://schemas.microsoft.com/office/drawing/2014/main" id="{5F76566E-36EF-4E0C-8563-ABC2D2592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714"/>
            <a:ext cx="6096000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87D26E-D67A-4318-AAB1-DCEAA89EE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2734962 w 6096000"/>
              <a:gd name="connsiteY2" fmla="*/ 6808573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82714"/>
              <a:gd name="connsiteX1" fmla="*/ 6096000 w 6096000"/>
              <a:gd name="connsiteY1" fmla="*/ 0 h 6882714"/>
              <a:gd name="connsiteX2" fmla="*/ 4242486 w 6096000"/>
              <a:gd name="connsiteY2" fmla="*/ 6882714 h 6882714"/>
              <a:gd name="connsiteX3" fmla="*/ 0 w 6096000"/>
              <a:gd name="connsiteY3" fmla="*/ 6858000 h 6882714"/>
              <a:gd name="connsiteX4" fmla="*/ 0 w 6096000"/>
              <a:gd name="connsiteY4" fmla="*/ 0 h 68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82714">
                <a:moveTo>
                  <a:pt x="0" y="0"/>
                </a:moveTo>
                <a:lnTo>
                  <a:pt x="6096000" y="0"/>
                </a:lnTo>
                <a:lnTo>
                  <a:pt x="4242486" y="68827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5" y="221320"/>
            <a:ext cx="5373342" cy="16612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Digital Durkheim</a:t>
            </a:r>
          </a:p>
        </p:txBody>
      </p:sp>
      <p:sp>
        <p:nvSpPr>
          <p:cNvPr id="2094" name="Slide Number Placehold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5AE4ED-5C8A-4706-B4F8-B763C8FFE246}"/>
              </a:ext>
            </a:extLst>
          </p:cNvPr>
          <p:cNvSpPr txBox="1">
            <a:spLocks/>
          </p:cNvSpPr>
          <p:nvPr/>
        </p:nvSpPr>
        <p:spPr>
          <a:xfrm>
            <a:off x="6096000" y="2590375"/>
            <a:ext cx="5915025" cy="4390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addiction as a “malady of infinite aspiration” (Durkheim, 1925)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Moderns are “powerless to fulfill themselves  because they have been </a:t>
            </a:r>
            <a:r>
              <a:rPr kumimoji="0" lang="en-US" sz="2400" b="1" i="0" u="none" strike="noStrike" kern="1200" cap="none" spc="600" normalizeH="0" baseline="0" noProof="0" dirty="0">
                <a:ln>
                  <a:noFill/>
                </a:ln>
                <a:solidFill>
                  <a:srgbClr val="A53F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emancipated from all limitations</a:t>
            </a: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(Durkheim, 1925)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400" b="1" i="0" u="none" strike="noStrike" kern="1200" cap="none" spc="600" normalizeH="0" baseline="0" noProof="0" dirty="0">
                <a:ln>
                  <a:noFill/>
                </a:ln>
                <a:solidFill>
                  <a:srgbClr val="A53F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boundaries </a:t>
            </a: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guide online behavior, seeking may lead to </a:t>
            </a:r>
            <a:r>
              <a:rPr kumimoji="0" lang="en-US" sz="2400" b="1" i="0" u="none" strike="noStrike" kern="1200" cap="none" spc="600" normalizeH="0" baseline="0" noProof="0" dirty="0">
                <a:ln>
                  <a:noFill/>
                </a:ln>
                <a:solidFill>
                  <a:srgbClr val="E99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addiction</a:t>
            </a: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precisely because smartphones provide </a:t>
            </a:r>
            <a:r>
              <a:rPr kumimoji="0" lang="en-US" sz="2400" b="1" i="0" u="none" strike="noStrike" kern="1200" cap="none" spc="6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everything</a:t>
            </a: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arge Image of person at laptop in internet cafe">
            <a:extLst>
              <a:ext uri="{FF2B5EF4-FFF2-40B4-BE49-F238E27FC236}">
                <a16:creationId xmlns:a16="http://schemas.microsoft.com/office/drawing/2014/main" id="{BFA823F4-1B6F-4E9F-8515-0F87A0C174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84970DCE-964B-4562-9633-71BA6A4DC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1999" cy="6882714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20000"/>
                </a:srgbClr>
              </a:gs>
              <a:gs pos="100000">
                <a:srgbClr val="E99757">
                  <a:alpha val="20000"/>
                </a:srgbClr>
              </a:gs>
              <a:gs pos="50000">
                <a:srgbClr val="A53F52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3469046"/>
            <a:ext cx="4199467" cy="2048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920C0-10F4-4ECD-BDF3-CE993B7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5" y="3634749"/>
            <a:ext cx="3785222" cy="173830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Instagration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&amp; Anomie</a:t>
            </a:r>
            <a:endParaRPr lang="en-US" sz="5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661986_Tech presentation_RVA_v4" id="{72761486-35C0-4EF3-924E-44BF93C5F925}" vid="{AA80AB01-476F-48C3-B3B7-DC4890A60E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472</Words>
  <Application>Microsoft Office PowerPoint</Application>
  <PresentationFormat>Widescreen</PresentationFormat>
  <Paragraphs>83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Bebas</vt:lpstr>
      <vt:lpstr>Calibri</vt:lpstr>
      <vt:lpstr>Calibri Light</vt:lpstr>
      <vt:lpstr>Gill Sans</vt:lpstr>
      <vt:lpstr>Gill Sans Light</vt:lpstr>
      <vt:lpstr>Wingdings</vt:lpstr>
      <vt:lpstr>Office Theme</vt:lpstr>
      <vt:lpstr>2_Office Theme</vt:lpstr>
      <vt:lpstr>PowerPoint Presentation</vt:lpstr>
      <vt:lpstr>PowerPoint Presentation</vt:lpstr>
      <vt:lpstr>Understanding Technological Device Addiction in America</vt:lpstr>
      <vt:lpstr>What Do I Study?</vt:lpstr>
      <vt:lpstr>How Do I Study It?</vt:lpstr>
      <vt:lpstr>What Have I found?</vt:lpstr>
      <vt:lpstr>Digital Durkheim</vt:lpstr>
      <vt:lpstr>Digital Durkheim</vt:lpstr>
      <vt:lpstr>“Instagration” &amp; Anomie</vt:lpstr>
      <vt:lpstr>“Instagration”  &amp; Anomie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Dobbins, Elizabeth</dc:creator>
  <cp:lastModifiedBy>Wong, Siuki</cp:lastModifiedBy>
  <cp:revision>5</cp:revision>
  <dcterms:created xsi:type="dcterms:W3CDTF">2022-10-25T21:01:06Z</dcterms:created>
  <dcterms:modified xsi:type="dcterms:W3CDTF">2022-11-30T21:55:48Z</dcterms:modified>
</cp:coreProperties>
</file>